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747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839"/>
            <a:ext cx="1365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44983" y="280372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Hiba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Shakir</a:t>
            </a:r>
            <a:r>
              <a:rPr lang="en-US" sz="3600" b="1" dirty="0" smtClean="0">
                <a:solidFill>
                  <a:srgbClr val="FFFF00"/>
                </a:solidFill>
              </a:rPr>
              <a:t> Ahmed</a:t>
            </a: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Microbiology / </a:t>
            </a:r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linical Immunology</a:t>
            </a:r>
            <a:endParaRPr lang="ar-IQ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935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Other Types of Antiviral Agents</a:t>
            </a:r>
            <a:endParaRPr lang="en-US" sz="48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Lecture 5         </a:t>
            </a:r>
            <a:endParaRPr lang="ar-IQ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404664"/>
            <a:ext cx="7842448" cy="5976664"/>
          </a:xfrm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Other Types of Antiviral Agents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A- Antivirals targeting influenza viruses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a typeface="Calibri"/>
              </a:rPr>
              <a:t>1-Amantadine and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Rimantadine</a:t>
            </a:r>
            <a:r>
              <a:rPr lang="en-US" dirty="0">
                <a:solidFill>
                  <a:srgbClr val="000000"/>
                </a:solidFill>
                <a:ea typeface="Calibri"/>
              </a:rPr>
              <a:t>: These synthetic amines specifically inhibit influenza A viruses by blocking viral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uncoating</a:t>
            </a:r>
            <a:r>
              <a:rPr lang="en-US" dirty="0">
                <a:solidFill>
                  <a:srgbClr val="000000"/>
                </a:solidFill>
                <a:ea typeface="Calibri"/>
              </a:rPr>
              <a:t>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2</a:t>
            </a:r>
            <a:r>
              <a:rPr lang="en-US" dirty="0">
                <a:solidFill>
                  <a:srgbClr val="000000"/>
                </a:solidFill>
                <a:ea typeface="Calibri"/>
              </a:rPr>
              <a:t>-Neuraminidase inhibitors: Neuraminidase is one of the two surface glycoproteins on the surface of influenza virus . Neuraminidase inhibitors act as competitive inhibitors of the neuraminidase enzyme active site,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e.g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zanamivir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and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oseltamivir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ea typeface="Calibri"/>
              </a:rPr>
              <a:t>B- Pyrophosphate analogue that blocks the pyrophosphate-binding site on the viral DNA polymerase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a typeface="Calibri"/>
              </a:rPr>
              <a:t>1- </a:t>
            </a:r>
            <a:r>
              <a:rPr lang="en-US" b="1" dirty="0" err="1" smtClean="0">
                <a:solidFill>
                  <a:srgbClr val="000000"/>
                </a:solidFill>
                <a:ea typeface="Calibri"/>
              </a:rPr>
              <a:t>Foscarnet</a:t>
            </a:r>
            <a:r>
              <a:rPr lang="en-US" b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en-US" b="1" dirty="0">
                <a:solidFill>
                  <a:srgbClr val="000000"/>
                </a:solidFill>
                <a:ea typeface="Calibri"/>
              </a:rPr>
              <a:t>(</a:t>
            </a:r>
            <a:r>
              <a:rPr lang="en-US" b="1" dirty="0" err="1">
                <a:solidFill>
                  <a:srgbClr val="000000"/>
                </a:solidFill>
                <a:ea typeface="Calibri"/>
              </a:rPr>
              <a:t>Phosphonoformic</a:t>
            </a:r>
            <a:r>
              <a:rPr lang="en-US" b="1" dirty="0">
                <a:solidFill>
                  <a:srgbClr val="000000"/>
                </a:solidFill>
                <a:ea typeface="Calibri"/>
              </a:rPr>
              <a:t> acid ):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An organic analogue of inorganic pyrophosphate, selectively inhibits viral DNA polymerases and reverse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transcriptases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at the pyrophosphate-binding site.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a typeface="Calibri"/>
              </a:rPr>
              <a:t>2- Acyclovir </a:t>
            </a:r>
            <a:r>
              <a:rPr lang="en-US" dirty="0">
                <a:solidFill>
                  <a:srgbClr val="000000"/>
                </a:solidFill>
                <a:ea typeface="Calibri"/>
              </a:rPr>
              <a:t>is a </a:t>
            </a:r>
            <a:r>
              <a:rPr lang="en-US" dirty="0" err="1">
                <a:solidFill>
                  <a:srgbClr val="000000"/>
                </a:solidFill>
                <a:ea typeface="Calibri"/>
              </a:rPr>
              <a:t>guanosine</a:t>
            </a:r>
            <a:r>
              <a:rPr lang="en-US" dirty="0">
                <a:solidFill>
                  <a:srgbClr val="000000"/>
                </a:solidFill>
                <a:ea typeface="Calibri"/>
              </a:rPr>
              <a:t> analog DNA polymerase inhibitor used for the treatment of HSV and varicella-zoster virus infections. </a:t>
            </a:r>
            <a:endParaRPr lang="en-US" sz="2000" dirty="0">
              <a:solidFill>
                <a:srgbClr val="000000"/>
              </a:solidFill>
              <a:ea typeface="Calibri"/>
            </a:endParaRP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 smtClean="0">
                <a:ea typeface="Calibri"/>
                <a:cs typeface="Arial"/>
              </a:rPr>
              <a:t>3- </a:t>
            </a:r>
            <a:r>
              <a:rPr lang="en-US" b="1" dirty="0" err="1" smtClean="0">
                <a:ea typeface="Calibri"/>
                <a:cs typeface="Arial"/>
              </a:rPr>
              <a:t>Ganciclovir</a:t>
            </a:r>
            <a:r>
              <a:rPr lang="en-US" b="1" dirty="0" smtClean="0">
                <a:ea typeface="Calibri"/>
                <a:cs typeface="Arial"/>
              </a:rPr>
              <a:t> </a:t>
            </a:r>
            <a:r>
              <a:rPr lang="en-US" dirty="0">
                <a:ea typeface="Calibri"/>
                <a:cs typeface="Arial"/>
              </a:rPr>
              <a:t>is a nucleoside DNA polymerase inhibitor active against CMV whose specificity comes from phosphorylation by virus-specific kinases only in virally infected cells. </a:t>
            </a:r>
            <a:r>
              <a:rPr lang="en-US" dirty="0" err="1">
                <a:ea typeface="Calibri"/>
                <a:cs typeface="Arial"/>
              </a:rPr>
              <a:t>Valganciclovir</a:t>
            </a:r>
            <a:r>
              <a:rPr lang="en-US" dirty="0">
                <a:ea typeface="Calibri"/>
                <a:cs typeface="Arial"/>
              </a:rPr>
              <a:t> is the orally available </a:t>
            </a:r>
            <a:r>
              <a:rPr lang="en-US" b="1" dirty="0" err="1">
                <a:ea typeface="Calibri"/>
                <a:cs typeface="Arial"/>
              </a:rPr>
              <a:t>prodrug</a:t>
            </a:r>
            <a:r>
              <a:rPr lang="en-US" b="1" dirty="0">
                <a:ea typeface="Calibri"/>
                <a:cs typeface="Arial"/>
              </a:rPr>
              <a:t> </a:t>
            </a:r>
            <a:r>
              <a:rPr lang="en-US" dirty="0">
                <a:ea typeface="Calibri"/>
                <a:cs typeface="Arial"/>
              </a:rPr>
              <a:t>for </a:t>
            </a:r>
            <a:r>
              <a:rPr lang="en-US" dirty="0" err="1">
                <a:ea typeface="Calibri"/>
                <a:cs typeface="Arial"/>
              </a:rPr>
              <a:t>ganciclovir</a:t>
            </a:r>
            <a:r>
              <a:rPr lang="en-US" dirty="0">
                <a:ea typeface="Calibri"/>
                <a:cs typeface="Arial"/>
              </a:rPr>
              <a:t>.                                                                             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453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92327"/>
              </p:ext>
            </p:extLst>
          </p:nvPr>
        </p:nvGraphicFramePr>
        <p:xfrm>
          <a:off x="762000" y="685800"/>
          <a:ext cx="7543800" cy="5071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Drug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Nucleoside Analogues </a:t>
                      </a: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Mechanism of Action </a:t>
                      </a: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Spectrum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Acyclovir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Herpes simplex, varicella-zoster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Amantadine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Blocks viral uncoating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Influenza A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Cidofovir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Cytomegalovirus, herpes simplex, polyomavirus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Didanosine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ddI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)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227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Foscarnet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Herpes viruses, HIV-1, HBV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56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31009"/>
              </p:ext>
            </p:extLst>
          </p:nvPr>
        </p:nvGraphicFramePr>
        <p:xfrm>
          <a:off x="762000" y="685800"/>
          <a:ext cx="7543800" cy="56795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Fuzeon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 fusion inhibitor (blocks viral entry)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Ganciclovir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Cytomegalovirus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Indinavir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 protease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Lamivudine (3TC)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HIV-2, HBV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Nevirapine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Ribavirin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Perhaps blocks capping of viral mRNA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Respiratory syncytial virus, influenza A and B, Lassa fever, hepatitis C, others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323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Ritonavir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 protease inhibitor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58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62546"/>
              </p:ext>
            </p:extLst>
          </p:nvPr>
        </p:nvGraphicFramePr>
        <p:xfrm>
          <a:off x="755576" y="188640"/>
          <a:ext cx="7543800" cy="62956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Saquinavir 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 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 protease inhibitor 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Stavudine (d4T)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Trifluridine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Herpes simplex, cytomegalovirus, vaccinia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Valacyclovir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Herpesviruses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Vidarabine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Viral polymerase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Herpesviruses, vaccinia, HBV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Zalcitabine (ddC)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HIV-2, HBV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9248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Zidovudine (AZT)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Yes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Reverse transcriptase inhibitor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HIV-1, HIV-2, HTLV-1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1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767536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/>
              <a:t>Vaccines </a:t>
            </a:r>
          </a:p>
          <a:p>
            <a:pPr marL="0" indent="0" algn="just" rtl="0">
              <a:buNone/>
            </a:pPr>
            <a:r>
              <a:rPr lang="en-US" dirty="0" smtClean="0"/>
              <a:t>Vaccination </a:t>
            </a:r>
            <a:r>
              <a:rPr lang="en-US" dirty="0"/>
              <a:t>– generation of antibody mediated and cellular immunity against specific viruses by administration of whole </a:t>
            </a:r>
            <a:r>
              <a:rPr lang="en-US" dirty="0" err="1"/>
              <a:t>virions</a:t>
            </a:r>
            <a:r>
              <a:rPr lang="en-US" dirty="0"/>
              <a:t> or their components </a:t>
            </a:r>
            <a:r>
              <a:rPr lang="en-US" dirty="0" smtClean="0"/>
              <a:t>only </a:t>
            </a:r>
            <a:r>
              <a:rPr lang="en-US" dirty="0"/>
              <a:t>known means of preventing viral diseases. </a:t>
            </a:r>
            <a:r>
              <a:rPr lang="en-US" dirty="0" smtClean="0"/>
              <a:t> </a:t>
            </a:r>
            <a:r>
              <a:rPr lang="en-US" dirty="0"/>
              <a:t>2 types: 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dirty="0"/>
              <a:t>A-Whole virus vaccine - pathogenicity must be eliminated while ability to elicit antibody response retained </a:t>
            </a:r>
          </a:p>
          <a:p>
            <a:pPr marL="0" indent="0" algn="just" rtl="0">
              <a:buNone/>
            </a:pPr>
            <a:r>
              <a:rPr lang="en-US" dirty="0"/>
              <a:t>*** Killed (inactivated) virus vaccine – ability to express viral genes and to reproduce is eliminated by chemical </a:t>
            </a:r>
            <a:r>
              <a:rPr lang="en-US" dirty="0" smtClean="0"/>
              <a:t>treatment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dirty="0"/>
              <a:t>1- Generally administered by injection </a:t>
            </a:r>
          </a:p>
          <a:p>
            <a:pPr marL="0" indent="0" algn="just" rtl="0">
              <a:buNone/>
            </a:pPr>
            <a:r>
              <a:rPr lang="en-US" dirty="0"/>
              <a:t>2- Elicit antibodies against surface components of </a:t>
            </a:r>
            <a:r>
              <a:rPr lang="en-US" dirty="0" err="1"/>
              <a:t>virion</a:t>
            </a:r>
            <a:r>
              <a:rPr lang="en-US" dirty="0"/>
              <a:t> </a:t>
            </a:r>
          </a:p>
          <a:p>
            <a:pPr marL="0" indent="0" algn="just" rtl="0">
              <a:buNone/>
            </a:pPr>
            <a:r>
              <a:rPr lang="en-US" dirty="0"/>
              <a:t>3- Immunity of relatively short duration – require boosters 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502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980728"/>
            <a:ext cx="7543800" cy="5877272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dirty="0"/>
              <a:t>***Attenuated live virus vaccine – genetic changes abolish pathogenicity but not the ability to reproduce. Generally isolated from different host or adapted to growth in different cell type </a:t>
            </a:r>
          </a:p>
          <a:p>
            <a:pPr marL="0" indent="0" algn="just" rtl="0">
              <a:buNone/>
            </a:pPr>
            <a:r>
              <a:rPr lang="en-US" dirty="0"/>
              <a:t>1- Can be administered orally </a:t>
            </a:r>
          </a:p>
          <a:p>
            <a:pPr marL="0" indent="0" algn="just" rtl="0">
              <a:buNone/>
            </a:pPr>
            <a:r>
              <a:rPr lang="en-US" dirty="0"/>
              <a:t>2- Harder to make</a:t>
            </a:r>
          </a:p>
          <a:p>
            <a:pPr marL="0" indent="0" algn="just" rtl="0">
              <a:buNone/>
            </a:pPr>
            <a:r>
              <a:rPr lang="en-US" dirty="0"/>
              <a:t>3- Produce immune responses against external and internal </a:t>
            </a:r>
            <a:r>
              <a:rPr lang="en-US" dirty="0" err="1"/>
              <a:t>virion</a:t>
            </a:r>
            <a:r>
              <a:rPr lang="en-US" dirty="0"/>
              <a:t> components and virally-encoded proteins expressed in infected cells </a:t>
            </a:r>
          </a:p>
          <a:p>
            <a:pPr marL="0" indent="0" algn="just" rtl="0">
              <a:buNone/>
            </a:pPr>
            <a:r>
              <a:rPr lang="en-US" dirty="0"/>
              <a:t>4- Generally cheaper </a:t>
            </a:r>
          </a:p>
          <a:p>
            <a:pPr marL="0" indent="0" algn="just" rtl="0">
              <a:buNone/>
            </a:pPr>
            <a:r>
              <a:rPr lang="en-US" dirty="0"/>
              <a:t>5- Immunity relatively long-lasting </a:t>
            </a:r>
            <a:r>
              <a:rPr lang="en-US" dirty="0" smtClean="0"/>
              <a:t>elicit </a:t>
            </a:r>
            <a:r>
              <a:rPr lang="en-US" dirty="0"/>
              <a:t>good IgA response </a:t>
            </a:r>
          </a:p>
          <a:p>
            <a:pPr marL="0" indent="0" algn="just" rtl="0">
              <a:buNone/>
            </a:pPr>
            <a:r>
              <a:rPr lang="en-US" dirty="0"/>
              <a:t>6- Disadvantage – possibility of genetic reversion to a pathogenic form and persistent infection with the vaccine </a:t>
            </a:r>
            <a:r>
              <a:rPr lang="en-US" dirty="0" smtClean="0"/>
              <a:t>strain</a:t>
            </a:r>
          </a:p>
          <a:p>
            <a:pPr marL="0" indent="0" algn="just" rtl="0">
              <a:buNone/>
            </a:pPr>
            <a:r>
              <a:rPr lang="en-US" dirty="0"/>
              <a:t> B-Subunit (component) vaccines – consist of whole viral proteins, generally expressed from molecularly cloned genes. </a:t>
            </a:r>
          </a:p>
          <a:p>
            <a:pPr marL="0" indent="0" algn="just" rtl="0">
              <a:buNone/>
            </a:pPr>
            <a:r>
              <a:rPr lang="en-US" dirty="0"/>
              <a:t>Efficacy requires that structure resembles that found in the intact </a:t>
            </a:r>
            <a:r>
              <a:rPr lang="en-US" dirty="0" err="1"/>
              <a:t>virion</a:t>
            </a:r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8740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2696"/>
            <a:ext cx="8141012" cy="54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1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125</TotalTime>
  <Words>584</Words>
  <Application>Microsoft Office PowerPoint</Application>
  <PresentationFormat>عرض على الشاشة (3:4)‏</PresentationFormat>
  <Paragraphs>110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NewsPrint</vt:lpstr>
      <vt:lpstr>عرض تقديمي في PowerPoint</vt:lpstr>
      <vt:lpstr>Other Types of Antiviral Agents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Alrawasi</dc:creator>
  <cp:lastModifiedBy>DR.Ahmed Saker 2O11</cp:lastModifiedBy>
  <cp:revision>12</cp:revision>
  <dcterms:created xsi:type="dcterms:W3CDTF">2019-09-21T21:22:17Z</dcterms:created>
  <dcterms:modified xsi:type="dcterms:W3CDTF">2019-09-25T19:49:52Z</dcterms:modified>
</cp:coreProperties>
</file>